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6FB75F5-627B-4D82-8DE2-E95DFF9B9B25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2E9299-7582-4695-B76F-75DB944326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/>
            </a:r>
            <a:br>
              <a:rPr lang="en-US" b="1" dirty="0" smtClean="0">
                <a:latin typeface="Times New Roman"/>
                <a:ea typeface="Times New Roman"/>
              </a:rPr>
            </a:br>
            <a:r>
              <a:rPr lang="en-US" b="1" dirty="0">
                <a:latin typeface="Times New Roman"/>
                <a:ea typeface="Times New Roman"/>
              </a:rPr>
              <a:t/>
            </a:r>
            <a:br>
              <a:rPr lang="en-US" b="1" dirty="0">
                <a:latin typeface="Times New Roman"/>
                <a:ea typeface="Times New Roman"/>
              </a:rPr>
            </a:br>
            <a:r>
              <a:rPr lang="en-US" b="1" dirty="0" smtClean="0">
                <a:latin typeface="Times New Roman"/>
                <a:ea typeface="Times New Roman"/>
              </a:rPr>
              <a:t/>
            </a:r>
            <a:br>
              <a:rPr lang="en-US" b="1" dirty="0" smtClean="0">
                <a:latin typeface="Times New Roman"/>
                <a:ea typeface="Times New Roman"/>
              </a:rPr>
            </a:br>
            <a:r>
              <a:rPr lang="ru-RU" sz="3100" b="1" dirty="0" smtClean="0">
                <a:latin typeface="Times New Roman"/>
                <a:ea typeface="Times New Roman"/>
              </a:rPr>
              <a:t>Ф </a:t>
            </a:r>
            <a:r>
              <a:rPr lang="ru-RU" sz="3100" b="1" dirty="0">
                <a:latin typeface="Times New Roman"/>
                <a:ea typeface="Times New Roman"/>
              </a:rPr>
              <a:t>Г О С</a:t>
            </a:r>
            <a:br>
              <a:rPr lang="ru-RU" sz="3100" b="1" dirty="0">
                <a:latin typeface="Times New Roman"/>
                <a:ea typeface="Times New Roman"/>
              </a:rPr>
            </a:br>
            <a:r>
              <a:rPr lang="ru-RU" sz="3100" b="1" dirty="0">
                <a:latin typeface="Times New Roman"/>
                <a:ea typeface="Times New Roman"/>
              </a:rPr>
              <a:t> </a:t>
            </a:r>
            <a:r>
              <a:rPr lang="ru-RU" sz="3100" b="1" dirty="0" smtClean="0">
                <a:latin typeface="Times New Roman"/>
                <a:ea typeface="Times New Roman"/>
              </a:rPr>
              <a:t>ДОШКОЛЬНОГО                        </a:t>
            </a:r>
            <a:r>
              <a:rPr lang="ru-RU" sz="3100" b="1" dirty="0">
                <a:latin typeface="Times New Roman"/>
                <a:ea typeface="Times New Roman"/>
              </a:rPr>
              <a:t>ОБРАЗОВАНИЯ</a:t>
            </a: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МБОУ Васильевская МНОШ (дошкольная группа)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68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 СОДЕРЖАНИЕ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268760"/>
            <a:ext cx="7992888" cy="2808312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должно обеспечивать развитие личности, мотивации и способностей детей в различных видах      деятельности  и охватывать следующие структурные единицы,   представляющие       определенные     направления        развития и образования детей</a:t>
            </a:r>
            <a:r>
              <a:rPr lang="ru-RU" sz="1800" dirty="0" smtClean="0">
                <a:latin typeface="Times New Roman"/>
                <a:ea typeface="Times New Roman"/>
              </a:rPr>
              <a:t>:</a:t>
            </a:r>
            <a:endParaRPr lang="ru-RU" sz="1800" dirty="0">
              <a:latin typeface="Times New Roman"/>
              <a:ea typeface="Times New Roman"/>
            </a:endParaRP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социально- коммуникативное развитие;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познавательное развитие;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речевое развитие;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художественно-эстетическое развитие;</a:t>
            </a: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физическое развитие.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770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КОНКРЕТНОЕ         СОДЕРЖАНИЕ            УКАЗАННЫХ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ОБРАЗОВАТЕЛЬНЫХ       ОБЛАСТЕЙ      ЗАВИСИТ   ОТ ВОЗРАСТНЫХ           И            ИНДИВИДУАЛЬНЫХ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ОСОБЕННОСТЕЙ      ДЕТЕЙ,      ОПРЕДЕЛЯЕТСЯ      ЦЕЛЯМИ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И     ЗАДАЧАМИ             ПРОГРАММЫ           И        МОЖЕТ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РЕАЛИЗОВЫВАТЬСЯ В РАЗЛИЧНЫХ   ВИДАХ ДЕЯТЕЛЬНОСТИ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(ОБЩЕНИИ,    ИГРЕ, ПОЗНАВАТЕЛЬСКО-ИССЛЕДОВАТЕЛЬСКОЙ</a:t>
            </a:r>
            <a:r>
              <a:rPr lang="ru-RU" sz="1050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ДЕЯТЕЛЬНОСТИ –    КАК СКВОЗНЫХ МЕХАНИЗМАХ РАЗВИТИЯ РЕБЕНКА)</a:t>
            </a:r>
            <a:endParaRPr lang="ru-RU" sz="105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486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sz="2700" b="1" dirty="0">
                <a:latin typeface="Times New Roman"/>
                <a:ea typeface="Times New Roman"/>
              </a:rPr>
              <a:t>СТАНДАРТ   ПРЕДЪЯВЛЯЕТ     ТРЕБОВАНИЯ    К          ОБРАЗОВАТЕЛЬНОЙ      СРЕДЕ,    КОТОРАЯ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419856" cy="349300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2060848"/>
            <a:ext cx="4392488" cy="4176463"/>
          </a:xfrm>
        </p:spPr>
        <p:txBody>
          <a:bodyPr>
            <a:normAutofit fontScale="700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гарантирует   охрану   и  укрепление физического и психического здоровья детей;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обеспечивает    эмоциональное    благополучие  детей;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способствует      профессиональному      развитию педагогических работников;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создает     условия для развивающего вариативного дошкольного образования;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обеспечивает      открытость    дошкольного   образования;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создает условия для участия родителей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(законных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представителей) в образовательной деятельности.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61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 ТРЕБОВАНИЯ СТАНДАРТА К РЕЗУЛЬТАТАМ </a:t>
            </a:r>
            <a:r>
              <a:rPr lang="ru-RU" sz="2400" b="1" dirty="0" smtClean="0">
                <a:latin typeface="Times New Roman"/>
                <a:ea typeface="Times New Roman"/>
              </a:rPr>
              <a:t>ОСВОЕНИЯ ПРОГРАММЫ  </a:t>
            </a:r>
            <a:r>
              <a:rPr lang="ru-RU" sz="2400" b="1" dirty="0">
                <a:latin typeface="Times New Roman"/>
                <a:ea typeface="Times New Roman"/>
              </a:rPr>
              <a:t>ПРЕДСТАВЛЕНЫ В </a:t>
            </a:r>
            <a:r>
              <a:rPr lang="ru-RU" sz="2400" b="1" dirty="0" smtClean="0">
                <a:latin typeface="Times New Roman"/>
                <a:ea typeface="Times New Roman"/>
              </a:rPr>
              <a:t>ВИДЕ ЦЕЛЕВЫХ  ОРИЕНТИРОВ   </a:t>
            </a:r>
            <a:r>
              <a:rPr lang="ru-RU" sz="2400" b="1" dirty="0">
                <a:latin typeface="Times New Roman"/>
                <a:ea typeface="Times New Roman"/>
              </a:rPr>
              <a:t>ДОШКОЛЬНОГО ОБРАЗОВАНИЯ: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95736" y="2708920"/>
            <a:ext cx="6193880" cy="2520280"/>
          </a:xfrm>
        </p:spPr>
        <p:txBody>
          <a:bodyPr>
            <a:normAutofit/>
          </a:bodyPr>
          <a:lstStyle/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СОЦИАЛЬНО- </a:t>
            </a:r>
            <a:r>
              <a:rPr lang="ru-RU" dirty="0" smtClean="0">
                <a:latin typeface="Times New Roman"/>
                <a:ea typeface="Times New Roman"/>
              </a:rPr>
              <a:t>НОРМАТИВНЫЕ, ВОЗРАСТНЫЕ ХАРАКТЕРИСТИКИ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ВОЗМОЖНЫХ ДОСТИЖЕНИЙ РЕБЕНКА </a:t>
            </a:r>
            <a:r>
              <a:rPr lang="ru-RU" dirty="0">
                <a:latin typeface="Times New Roman"/>
                <a:ea typeface="Times New Roman"/>
              </a:rPr>
              <a:t>НА ЭТАПЕ ЗАВЕРШЕНИЯ </a:t>
            </a:r>
            <a:r>
              <a:rPr lang="ru-RU" dirty="0" smtClean="0">
                <a:latin typeface="Times New Roman"/>
                <a:ea typeface="Times New Roman"/>
              </a:rPr>
              <a:t>УРОВНЯ ДОШКОЛЬНОГО </a:t>
            </a:r>
            <a:r>
              <a:rPr lang="ru-RU" dirty="0">
                <a:latin typeface="Times New Roman"/>
                <a:ea typeface="Times New Roman"/>
              </a:rPr>
              <a:t>ОБРАЗОВАНИЯ</a:t>
            </a:r>
            <a:endParaRPr lang="ru-RU" sz="1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16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024744" cy="114300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ЦЕЛЕВЫЕ     ОРИЕНТИРЫ      НА   </a:t>
            </a:r>
            <a:r>
              <a:rPr lang="ru-RU" sz="2000" b="1" dirty="0" smtClean="0">
                <a:latin typeface="Times New Roman"/>
                <a:ea typeface="Times New Roman"/>
              </a:rPr>
              <a:t>ЭТАПЕ ЗАВЕРШЕНИЯ ДОШКОЛЬНОГО    </a:t>
            </a:r>
            <a:r>
              <a:rPr lang="ru-RU" sz="2000" b="1" dirty="0">
                <a:latin typeface="Times New Roman"/>
                <a:ea typeface="Times New Roman"/>
              </a:rPr>
              <a:t>ОБРАЗОВАНИЯ:</a:t>
            </a:r>
            <a:r>
              <a:rPr lang="ru-RU" sz="1100" dirty="0">
                <a:latin typeface="Times New Roman"/>
                <a:ea typeface="Times New Roman"/>
              </a:rPr>
              <a:t/>
            </a:r>
            <a:br>
              <a:rPr lang="ru-RU" sz="11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9552" y="1556792"/>
            <a:ext cx="8136904" cy="4824536"/>
          </a:xfrm>
        </p:spPr>
        <p:txBody>
          <a:bodyPr>
            <a:normAutofit fontScale="25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овладевает     основными    культурными  способами деятельности, проявляет инициативу    и самостоятельность в разных видах деятельности- игре, общении,            познавательно-исследовательской            деятельности, конструировании и др.;   способен выбирать себе род занятий, участников по совместной деятельности;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обладает установкой положительного отношения к миру, к разным видам труда, другим людям  и самому себе, обладает чувством собственного достоинства, активно     взаимодействует     со     сверстниками и взрослыми;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обладает развитым    воображением, которое реализуется в разных видах деятельности, и прежде всего в игре; ребенок владеет разными формами и видами игры, умеет подчиняться разным правилам и социальным нормам;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достаточно  хорошо    владеет устной речью, может выражать свои мысли и желания,      может использовать речь для выражения своих мыслей, чувств и желаний,   может выделять звуки в словах, у ребенка складываются предпосылки грамотности;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у </a:t>
            </a:r>
            <a:r>
              <a:rPr lang="ru-RU" sz="5600" dirty="0">
                <a:latin typeface="Times New Roman"/>
                <a:ea typeface="Times New Roman"/>
              </a:rPr>
              <a:t>ребенка    развита     крупная  и мелкая моторика; он подвижен, вынослив, владеет основными движениями;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     </a:t>
            </a:r>
            <a:r>
              <a:rPr lang="ru-RU" sz="5600" dirty="0">
                <a:latin typeface="Times New Roman"/>
                <a:ea typeface="Times New Roman"/>
              </a:rPr>
              <a:t>способен    к волевым     усилиям,  может следовать социальным нормам поведения      и      правилам      в     разных     видах     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ребенок </a:t>
            </a:r>
            <a:r>
              <a:rPr lang="ru-RU" sz="5600" dirty="0">
                <a:latin typeface="Times New Roman"/>
                <a:ea typeface="Times New Roman"/>
              </a:rPr>
              <a:t>проявляет любознательность, задает вопросы взрослым и сверстникам,  пытается самостоятельно придумывать объяснения явлениям природы и поступкам людей, склонен наблюдать, экспериментировать.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обладает </a:t>
            </a:r>
            <a:r>
              <a:rPr lang="ru-RU" sz="5600" dirty="0">
                <a:latin typeface="Times New Roman"/>
                <a:ea typeface="Times New Roman"/>
              </a:rPr>
              <a:t>начальными знаниями о себе, о природном и социальном мире, в котором живет, знаком с произведениями детской литературы.</a:t>
            </a:r>
            <a:endParaRPr lang="ru-RU" sz="3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tabLst>
                <a:tab pos="5610225" algn="l"/>
              </a:tabLst>
            </a:pPr>
            <a:r>
              <a:rPr lang="ru-RU" sz="3100" b="1" dirty="0">
                <a:latin typeface="Times New Roman"/>
                <a:ea typeface="Times New Roman"/>
              </a:rPr>
              <a:t>СОЦИАЛЬНЫЙ ПОТРЕТ РЕБЕНКА ДОШКОЛЬНИКА 6,5 – 7,8 ЛЕТ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7776864" cy="4680520"/>
          </a:xfrm>
        </p:spPr>
        <p:txBody>
          <a:bodyPr>
            <a:normAutofit fontScale="625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физически         развитый,      овладевший       основными         культурно-гигиеническими навыками;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любознательный,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активный;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эмоционально отзывчивый;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овладевший     средствами     общения     и способами взаимодействия со взрослыми и сверстниками;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способный решать  интеллектуальные и личностные задачи ( проблемы), адекватные возрасту;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имеющий первичные представления о себе, семье, обществе, государстве, мире и природе;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овладевший     универсальными  предпосылками   учебной деятельности- умениями работать   по     правилу     и по образцу,   слушать взрослого и выполнять его инструкции;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  <a:tab pos="561022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овладевший   необходимыми      умениями    и    навыками.    У    ребенка сформированы     умения    и     навыки, необходимые для осуществления различных видов детской деятельности.</a:t>
            </a:r>
            <a:endParaRPr lang="ru-RU" sz="14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46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7416940" cy="49239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 Целевые </a:t>
            </a:r>
            <a:r>
              <a:rPr lang="ru-RU" dirty="0" smtClean="0">
                <a:latin typeface="Times New Roman"/>
                <a:ea typeface="Times New Roman"/>
              </a:rPr>
              <a:t>ориентиры Программы </a:t>
            </a:r>
            <a:r>
              <a:rPr lang="ru-RU" dirty="0">
                <a:latin typeface="Times New Roman"/>
                <a:ea typeface="Times New Roman"/>
              </a:rPr>
              <a:t>выступают </a:t>
            </a:r>
            <a:r>
              <a:rPr lang="ru-RU" dirty="0" smtClean="0">
                <a:latin typeface="Times New Roman"/>
                <a:ea typeface="Times New Roman"/>
              </a:rPr>
              <a:t>основаниями преемственности дошкольного 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начального общего </a:t>
            </a:r>
            <a:r>
              <a:rPr lang="ru-RU" dirty="0">
                <a:latin typeface="Times New Roman"/>
                <a:ea typeface="Times New Roman"/>
              </a:rPr>
              <a:t>образования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en-US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endParaRPr lang="en-US" dirty="0" smtClean="0">
              <a:latin typeface="Times New Roman"/>
              <a:ea typeface="Times New Roman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61022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Таким образом, Стандарт ориентирован на становление личностных характеристик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ребенка </a:t>
            </a:r>
            <a:r>
              <a:rPr lang="ru-RU" dirty="0">
                <a:latin typeface="Times New Roman"/>
                <a:ea typeface="Times New Roman"/>
              </a:rPr>
              <a:t>к </a:t>
            </a:r>
            <a:r>
              <a:rPr lang="ru-RU" dirty="0" smtClean="0">
                <a:latin typeface="Times New Roman"/>
                <a:ea typeface="Times New Roman"/>
              </a:rPr>
              <a:t>окончанию дошкольного периода </a:t>
            </a:r>
            <a:r>
              <a:rPr lang="ru-RU" dirty="0">
                <a:latin typeface="Times New Roman"/>
                <a:ea typeface="Times New Roman"/>
              </a:rPr>
              <a:t>детства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52663"/>
            <a:ext cx="31432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2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08920"/>
            <a:ext cx="7024744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1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ЧТО ТАКОЕ «СТАНДАРТ?»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645024"/>
            <a:ext cx="7488832" cy="2628912"/>
          </a:xfrm>
        </p:spPr>
        <p:txBody>
          <a:bodyPr>
            <a:normAutofit/>
          </a:bodyPr>
          <a:lstStyle/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КОПЛЕКС  НОРМ,  ПРАВИЛ,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ТРЕБОВАНИЙ, КОТОРЫЕ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УСТАНАВЛИВАЮТСЯ НА ОСНОВЕ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ДОСТИЖЕНИЙ НАУКИ, ТЕХНИКИ 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И ПЕРЕДОВОГО ОПЫТА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76400"/>
            <a:ext cx="51625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46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36904" cy="261736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ФЕДЕРАЛЬНЫЙ ГОСУДАРСТВЕННЫЙ СТАНДАРТ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>ДОШКОЛЬНОГО ОБРАЗОВАНИЯ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2780928"/>
            <a:ext cx="4320480" cy="3493008"/>
          </a:xfrm>
        </p:spPr>
        <p:txBody>
          <a:bodyPr>
            <a:normAutofit fontScale="92500" lnSpcReduction="10000"/>
          </a:bodyPr>
          <a:lstStyle/>
          <a:p>
            <a:pPr marL="0" indent="4500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Представляет собой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совокупность требований, обязательных </a:t>
            </a:r>
            <a:r>
              <a:rPr lang="ru-RU" dirty="0">
                <a:latin typeface="Times New Roman"/>
                <a:ea typeface="Times New Roman"/>
              </a:rPr>
              <a:t>при реализации </a:t>
            </a:r>
            <a:r>
              <a:rPr lang="ru-RU" dirty="0" smtClean="0">
                <a:latin typeface="Times New Roman"/>
                <a:ea typeface="Times New Roman"/>
              </a:rPr>
              <a:t>основной образовательной </a:t>
            </a:r>
            <a:r>
              <a:rPr lang="ru-RU" dirty="0">
                <a:latin typeface="Times New Roman"/>
                <a:ea typeface="Times New Roman"/>
              </a:rPr>
              <a:t>программы дошкольного </a:t>
            </a:r>
            <a:r>
              <a:rPr lang="ru-RU" dirty="0" smtClean="0">
                <a:latin typeface="Times New Roman"/>
                <a:ea typeface="Times New Roman"/>
              </a:rPr>
              <a:t>образования</a:t>
            </a:r>
            <a:r>
              <a:rPr lang="ru-RU" sz="11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образовательными </a:t>
            </a:r>
            <a:r>
              <a:rPr lang="ru-RU" dirty="0">
                <a:latin typeface="Times New Roman"/>
                <a:ea typeface="Times New Roman"/>
              </a:rPr>
              <a:t>учреждениями любой формы собственности                       </a:t>
            </a:r>
            <a:r>
              <a:rPr lang="ru-RU" dirty="0" smtClean="0">
                <a:latin typeface="Times New Roman"/>
                <a:ea typeface="Times New Roman"/>
              </a:rPr>
              <a:t>и ведомственной </a:t>
            </a:r>
            <a:r>
              <a:rPr lang="ru-RU" dirty="0">
                <a:latin typeface="Times New Roman"/>
                <a:ea typeface="Times New Roman"/>
              </a:rPr>
              <a:t>принадлежности 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952328" cy="37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06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94C600"/>
                </a:solidFill>
                <a:latin typeface="Times New Roman"/>
                <a:ea typeface="Times New Roman"/>
              </a:rPr>
              <a:t>ФЕДЕРАЛЬНЫЙ ГОСУДАРСТВЕННЫЙ СТАНДАРТ</a:t>
            </a:r>
            <a:r>
              <a:rPr lang="ru-RU" sz="1600" dirty="0">
                <a:solidFill>
                  <a:srgbClr val="94C600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94C600"/>
                </a:solidFill>
                <a:latin typeface="Times New Roman"/>
                <a:ea typeface="Times New Roman"/>
              </a:rPr>
            </a:br>
            <a:r>
              <a:rPr lang="ru-RU" sz="3600" b="1" dirty="0">
                <a:solidFill>
                  <a:srgbClr val="94C600"/>
                </a:solidFill>
                <a:latin typeface="Times New Roman"/>
                <a:ea typeface="Times New Roman"/>
              </a:rPr>
              <a:t>ДОШКОЛЬНОГО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313432"/>
            <a:ext cx="3850712" cy="3493008"/>
          </a:xfrm>
        </p:spPr>
        <p:txBody>
          <a:bodyPr/>
          <a:lstStyle/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Разработан на основе </a:t>
            </a:r>
            <a:endParaRPr lang="ru-RU" sz="1100" dirty="0">
              <a:latin typeface="Times New Roman"/>
              <a:ea typeface="Times New Roman"/>
            </a:endParaRPr>
          </a:p>
          <a:p>
            <a:pPr marL="6858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Конституции   Российской     Федерации    и   законодательства Российской  Федерации с учетом       Конвенции ООН  о правах ребенка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666875" cy="25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1905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30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286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/>
                <a:ea typeface="Times New Roman"/>
              </a:rPr>
              <a:t>ФГОС    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направлен    </a:t>
            </a:r>
            <a:r>
              <a:rPr lang="ru-RU" dirty="0">
                <a:latin typeface="Times New Roman"/>
                <a:ea typeface="Times New Roman"/>
              </a:rPr>
              <a:t>на </a:t>
            </a:r>
            <a:r>
              <a:rPr lang="ru-RU" dirty="0" smtClean="0">
                <a:latin typeface="Times New Roman"/>
                <a:ea typeface="Times New Roman"/>
              </a:rPr>
              <a:t>достижение   </a:t>
            </a:r>
            <a:r>
              <a:rPr lang="ru-RU" dirty="0">
                <a:latin typeface="Times New Roman"/>
                <a:ea typeface="Times New Roman"/>
              </a:rPr>
              <a:t>целей: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416824" cy="4176464"/>
          </a:xfrm>
        </p:spPr>
        <p:txBody>
          <a:bodyPr>
            <a:normAutofit fontScale="85000" lnSpcReduction="20000"/>
          </a:bodyPr>
          <a:lstStyle/>
          <a:p>
            <a:pPr marL="22860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повышение </a:t>
            </a:r>
            <a:r>
              <a:rPr lang="ru-RU" dirty="0">
                <a:latin typeface="Times New Roman"/>
                <a:ea typeface="Times New Roman"/>
              </a:rPr>
              <a:t>социального статуса  дошкольного   </a:t>
            </a:r>
            <a:r>
              <a:rPr lang="ru-RU" dirty="0" smtClean="0">
                <a:latin typeface="Times New Roman"/>
                <a:ea typeface="Times New Roman"/>
              </a:rPr>
              <a:t>образования;</a:t>
            </a:r>
            <a:endParaRPr lang="ru-RU" sz="1100" dirty="0" smtClean="0">
              <a:latin typeface="Times New Roman"/>
              <a:ea typeface="Times New Roman"/>
            </a:endParaRPr>
          </a:p>
          <a:p>
            <a:pPr marL="22860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обеспечение    </a:t>
            </a:r>
            <a:r>
              <a:rPr lang="ru-RU" dirty="0">
                <a:latin typeface="Times New Roman"/>
                <a:ea typeface="Times New Roman"/>
              </a:rPr>
              <a:t>государством     равенства   возможностей для        каждого     ребенка     в    получении качественного дошкольного </a:t>
            </a:r>
            <a:r>
              <a:rPr lang="ru-RU" dirty="0" smtClean="0">
                <a:latin typeface="Times New Roman"/>
                <a:ea typeface="Times New Roman"/>
              </a:rPr>
              <a:t>образования;</a:t>
            </a:r>
            <a:endParaRPr lang="ru-RU" sz="1100" dirty="0" smtClean="0">
              <a:latin typeface="Times New Roman"/>
              <a:ea typeface="Times New Roman"/>
            </a:endParaRPr>
          </a:p>
          <a:p>
            <a:pPr marL="22860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обеспечение     </a:t>
            </a:r>
            <a:r>
              <a:rPr lang="ru-RU" dirty="0">
                <a:latin typeface="Times New Roman"/>
                <a:ea typeface="Times New Roman"/>
              </a:rPr>
              <a:t>государственных    гарантий  уровня  и качества дошкольного   образования     на    основе единства обязательных требований к   условиям   реализации образовательных программ дошкольного    образования, их    структуре    и     результатам их </a:t>
            </a:r>
            <a:r>
              <a:rPr lang="ru-RU" dirty="0" smtClean="0">
                <a:latin typeface="Times New Roman"/>
                <a:ea typeface="Times New Roman"/>
              </a:rPr>
              <a:t>освоения;</a:t>
            </a:r>
            <a:endParaRPr lang="ru-RU" sz="1100" dirty="0" smtClean="0">
              <a:latin typeface="Times New Roman"/>
              <a:ea typeface="Times New Roman"/>
            </a:endParaRPr>
          </a:p>
          <a:p>
            <a:pPr marL="22860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сохранение        </a:t>
            </a:r>
            <a:r>
              <a:rPr lang="ru-RU" dirty="0">
                <a:latin typeface="Times New Roman"/>
                <a:ea typeface="Times New Roman"/>
              </a:rPr>
              <a:t>единства        образовательного     пространства Российской    Федерации    относительно     уровня  дошкольного </a:t>
            </a:r>
            <a:r>
              <a:rPr lang="ru-RU" dirty="0" smtClean="0">
                <a:latin typeface="Times New Roman"/>
                <a:ea typeface="Times New Roman"/>
              </a:rPr>
              <a:t>образования.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6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56674" cy="79208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СТАНДАРТ НАПРАВЛЕН НА РЕАЛИЗАЦИЮ ЗАДАЧ:</a:t>
            </a:r>
            <a:br>
              <a:rPr lang="ru-RU" sz="1600" b="1" dirty="0">
                <a:latin typeface="Times New Roman"/>
                <a:ea typeface="Times New Roman"/>
              </a:rPr>
            </a:b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80920" cy="5184576"/>
          </a:xfrm>
        </p:spPr>
        <p:txBody>
          <a:bodyPr>
            <a:normAutofit fontScale="25000" lnSpcReduction="20000"/>
          </a:bodyPr>
          <a:lstStyle/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охраны </a:t>
            </a:r>
            <a:r>
              <a:rPr lang="ru-RU" sz="5600" dirty="0">
                <a:latin typeface="Times New Roman"/>
                <a:ea typeface="Times New Roman"/>
              </a:rPr>
              <a:t>и    укрепления     физического    и психического здоровья детей,   в     том    числе   их     эмоционального     благополучия;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обеспечения </a:t>
            </a:r>
            <a:r>
              <a:rPr lang="ru-RU" sz="5600" dirty="0">
                <a:latin typeface="Times New Roman"/>
                <a:ea typeface="Times New Roman"/>
              </a:rPr>
              <a:t>равных  возможностей для полноценного развития каждого ребенка в период дошкольного   детства      независимо    от места    жительства, пола,   нации,    языка,     социального статуса, психофизиологических и    других     особенностей ( в том числе ограниченных возможностей здоровья);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обеспечения         </a:t>
            </a:r>
            <a:r>
              <a:rPr lang="ru-RU" sz="5600" dirty="0">
                <a:latin typeface="Times New Roman"/>
                <a:ea typeface="Times New Roman"/>
              </a:rPr>
              <a:t>преемственности       целей,    задач   и    содержания образования, реализуемых   в рамках  образовательных программ различных     уровней      ( далее    –преемственность     основных     образовательных        программ        дошкольного и начального общего образования);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создания </a:t>
            </a:r>
            <a:r>
              <a:rPr lang="ru-RU" sz="5600" dirty="0">
                <a:latin typeface="Times New Roman"/>
                <a:ea typeface="Times New Roman"/>
              </a:rPr>
              <a:t>благоприятных условий  развития детей в соответствии с их возрастными и индивидуальными     особенностями      и склонностями,   развития способностей и творческого      потенциала каждого ребенка как субъекта отношений с самим собой, другими детьми, взрослыми и миром;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объединения    </a:t>
            </a:r>
            <a:r>
              <a:rPr lang="ru-RU" sz="5600" dirty="0">
                <a:latin typeface="Times New Roman"/>
                <a:ea typeface="Times New Roman"/>
              </a:rPr>
              <a:t>обучения    и воспитания   в целостный образовательный процесс на основе духовно-нравственных     и     социокультурных      ценностей       и принятых в обществе   правил      и норм  поведения   в интересах человека,    семьи, общества; 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формирование </a:t>
            </a:r>
            <a:r>
              <a:rPr lang="ru-RU" sz="5600" dirty="0">
                <a:latin typeface="Times New Roman"/>
                <a:ea typeface="Times New Roman"/>
              </a:rPr>
              <a:t>общей культуры  личности детей, в том числе ценностей здорового образа жизни,     развития          их      социальных,     нравственных,      эстетических, интеллектуальных,     физических качеств,     инициативности,  самостоятельности и ответственности      ребенка,      формирования   предпосылок учебной деятельности;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формирования    </a:t>
            </a:r>
            <a:r>
              <a:rPr lang="ru-RU" sz="5600" dirty="0">
                <a:latin typeface="Times New Roman"/>
                <a:ea typeface="Times New Roman"/>
              </a:rPr>
              <a:t>социокультурной     среды,        соответствующей        возрастным, индивидуальным,     психологическим     и  физиологическим     особенностям детей;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latin typeface="Times New Roman"/>
                <a:ea typeface="Times New Roman"/>
              </a:rPr>
              <a:t>обеспечения       </a:t>
            </a:r>
            <a:r>
              <a:rPr lang="ru-RU" sz="5600" dirty="0">
                <a:latin typeface="Times New Roman"/>
                <a:ea typeface="Times New Roman"/>
              </a:rPr>
              <a:t>психолого-педагогической       поддержки     семьи    и повышения компетентности родителей      </a:t>
            </a:r>
            <a:r>
              <a:rPr lang="ru-RU" sz="5600" dirty="0" smtClean="0">
                <a:latin typeface="Times New Roman"/>
                <a:ea typeface="Times New Roman"/>
              </a:rPr>
              <a:t>(законных    </a:t>
            </a:r>
            <a:r>
              <a:rPr lang="ru-RU" sz="5600" dirty="0">
                <a:latin typeface="Times New Roman"/>
                <a:ea typeface="Times New Roman"/>
              </a:rPr>
              <a:t>представителей)     в вопросах развития и образования. охраны и укрепления здоровья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7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1224136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СТАНДАРТОМ УЧИТЫВАЮТСЯ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6913960" cy="349300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индивидуальные            </a:t>
            </a:r>
            <a:r>
              <a:rPr lang="ru-RU" dirty="0">
                <a:latin typeface="Times New Roman"/>
                <a:ea typeface="Times New Roman"/>
              </a:rPr>
              <a:t>потребности       </a:t>
            </a:r>
            <a:r>
              <a:rPr lang="ru-RU" dirty="0" smtClean="0">
                <a:latin typeface="Times New Roman"/>
                <a:ea typeface="Times New Roman"/>
              </a:rPr>
              <a:t>ребенка,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связанные    </a:t>
            </a:r>
            <a:r>
              <a:rPr lang="ru-RU" dirty="0">
                <a:latin typeface="Times New Roman"/>
                <a:ea typeface="Times New Roman"/>
              </a:rPr>
              <a:t>с      его       жизненной     </a:t>
            </a:r>
            <a:r>
              <a:rPr lang="ru-RU" dirty="0" smtClean="0">
                <a:latin typeface="Times New Roman"/>
                <a:ea typeface="Times New Roman"/>
              </a:rPr>
              <a:t>ситуацией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и   </a:t>
            </a:r>
            <a:r>
              <a:rPr lang="ru-RU" dirty="0">
                <a:latin typeface="Times New Roman"/>
                <a:ea typeface="Times New Roman"/>
              </a:rPr>
              <a:t>состоянием здоровья,   определяющие </a:t>
            </a:r>
            <a:r>
              <a:rPr lang="ru-RU" dirty="0" smtClean="0">
                <a:latin typeface="Times New Roman"/>
                <a:ea typeface="Times New Roman"/>
              </a:rPr>
              <a:t>особые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условия           </a:t>
            </a:r>
            <a:r>
              <a:rPr lang="ru-RU" dirty="0">
                <a:latin typeface="Times New Roman"/>
                <a:ea typeface="Times New Roman"/>
              </a:rPr>
              <a:t>получения        им       </a:t>
            </a:r>
            <a:r>
              <a:rPr lang="ru-RU" dirty="0" smtClean="0">
                <a:latin typeface="Times New Roman"/>
                <a:ea typeface="Times New Roman"/>
              </a:rPr>
              <a:t>образования, индивидуальные      </a:t>
            </a:r>
            <a:r>
              <a:rPr lang="ru-RU" dirty="0">
                <a:latin typeface="Times New Roman"/>
                <a:ea typeface="Times New Roman"/>
              </a:rPr>
              <a:t>потребности         </a:t>
            </a:r>
            <a:r>
              <a:rPr lang="ru-RU" dirty="0" smtClean="0">
                <a:latin typeface="Times New Roman"/>
                <a:ea typeface="Times New Roman"/>
              </a:rPr>
              <a:t>отдельных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категорий  </a:t>
            </a:r>
            <a:r>
              <a:rPr lang="ru-RU" dirty="0">
                <a:latin typeface="Times New Roman"/>
                <a:ea typeface="Times New Roman"/>
              </a:rPr>
              <a:t>детей,    в том числе с </a:t>
            </a:r>
            <a:r>
              <a:rPr lang="ru-RU" dirty="0" smtClean="0">
                <a:latin typeface="Times New Roman"/>
                <a:ea typeface="Times New Roman"/>
              </a:rPr>
              <a:t>ограниченными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возможностями  здоровья;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возможности    </a:t>
            </a:r>
            <a:r>
              <a:rPr lang="ru-RU" dirty="0">
                <a:latin typeface="Times New Roman"/>
                <a:ea typeface="Times New Roman"/>
              </a:rPr>
              <a:t>освоения    ребенком    </a:t>
            </a:r>
            <a:r>
              <a:rPr lang="ru-RU" dirty="0" smtClean="0">
                <a:latin typeface="Times New Roman"/>
                <a:ea typeface="Times New Roman"/>
              </a:rPr>
              <a:t>Программы на     </a:t>
            </a:r>
            <a:r>
              <a:rPr lang="ru-RU" dirty="0">
                <a:latin typeface="Times New Roman"/>
                <a:ea typeface="Times New Roman"/>
              </a:rPr>
              <a:t>разных    этапах   ее   реализации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04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ДОШКОЛЬНОГО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1560" y="1988840"/>
            <a:ext cx="7453448" cy="4248471"/>
          </a:xfrm>
        </p:spPr>
        <p:txBody>
          <a:bodyPr>
            <a:normAutofit fontScale="55000" lnSpcReduction="20000"/>
          </a:bodyPr>
          <a:lstStyle/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Полноценное      проживание      ребенком   всех этапов детства ( младенческого, раннего и    дошкольного     возраста),     обогащение  ( амплификация) детского развития;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Построение     образовательной     деятельности     на     основе  индивидуальных особенностей каждого   ребенка, при котором сам ребенок становится активным в выборе содержания своего     образования,  становится субъектом образования ( далее – индивидуализация дошкольного образования),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одействие 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и     сотрудничество     детей      и       взрослых, признание ребенка полноценным     участником    ( субъектом)    образовательных отношений;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Поддержка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инициативы    детей     в    различных    видах деятельности;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Формирование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познавательных  интересов и познавательных действий ребенка в различных видах деятельности;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Возрастная 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адекватность      дошкольного образования ( соответствие условий, требований,     методов     возрасту    и особенностям  развития);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Учет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этнокультурной    ситуации    развития   детей;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pPr marL="0" lvl="0" indent="450000" algn="just">
              <a:lnSpc>
                <a:spcPct val="120000"/>
              </a:lnSpc>
              <a:spcBef>
                <a:spcPts val="0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sz="2900" dirty="0" smtClean="0">
                <a:latin typeface="Times New Roman"/>
                <a:ea typeface="Times New Roman"/>
                <a:cs typeface="Times New Roman"/>
              </a:rPr>
              <a:t>Организация сотрудничества с    </a:t>
            </a:r>
            <a:r>
              <a:rPr lang="ru-RU" sz="2900" dirty="0">
                <a:latin typeface="Times New Roman"/>
                <a:ea typeface="Times New Roman"/>
                <a:cs typeface="Times New Roman"/>
              </a:rPr>
              <a:t>семьей.</a:t>
            </a:r>
            <a:endParaRPr lang="ru-RU" sz="18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1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7632848" cy="3528392"/>
          </a:xfrm>
        </p:spPr>
        <p:txBody>
          <a:bodyPr>
            <a:normAutofit fontScale="85000" lnSpcReduction="10000"/>
          </a:bodyPr>
          <a:lstStyle/>
          <a:p>
            <a:pPr marL="6858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  <a:ea typeface="Times New Roman"/>
              </a:rPr>
              <a:t>ЭТИ ПРИНЦИПЫ </a:t>
            </a:r>
            <a:r>
              <a:rPr lang="ru-RU" sz="2800" b="1" dirty="0" smtClean="0">
                <a:latin typeface="Times New Roman"/>
                <a:ea typeface="Times New Roman"/>
              </a:rPr>
              <a:t>РЕАЛИЗУЮТСЯ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ЧЕРЕЗ ПРОГРАММУ,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endParaRPr lang="en-US" sz="1200" dirty="0" smtClean="0">
              <a:latin typeface="Times New Roman"/>
              <a:ea typeface="Times New Roman"/>
            </a:endParaRPr>
          </a:p>
          <a:p>
            <a:pPr marL="68580" indent="45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которая  </a:t>
            </a:r>
            <a:r>
              <a:rPr lang="ru-RU" sz="2800" dirty="0">
                <a:latin typeface="Times New Roman"/>
                <a:ea typeface="Times New Roman"/>
              </a:rPr>
              <a:t>определяет содержание и </a:t>
            </a:r>
            <a:r>
              <a:rPr lang="ru-RU" sz="2800" dirty="0" smtClean="0">
                <a:latin typeface="Times New Roman"/>
                <a:ea typeface="Times New Roman"/>
              </a:rPr>
              <a:t>организацию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образовательной </a:t>
            </a:r>
            <a:r>
              <a:rPr lang="ru-RU" sz="2800" dirty="0">
                <a:latin typeface="Times New Roman"/>
                <a:ea typeface="Times New Roman"/>
              </a:rPr>
              <a:t>деятельности на уровне </a:t>
            </a:r>
            <a:r>
              <a:rPr lang="ru-RU" sz="2800" dirty="0" smtClean="0">
                <a:latin typeface="Times New Roman"/>
                <a:ea typeface="Times New Roman"/>
              </a:rPr>
              <a:t>дошкольного образования</a:t>
            </a:r>
            <a:r>
              <a:rPr lang="en-US" sz="2800" dirty="0" smtClean="0">
                <a:latin typeface="Times New Roman"/>
                <a:ea typeface="Times New Roman"/>
              </a:rPr>
              <a:t>: </a:t>
            </a:r>
            <a:r>
              <a:rPr lang="ru-RU" dirty="0" smtClean="0">
                <a:latin typeface="Times New Roman"/>
                <a:ea typeface="Times New Roman"/>
              </a:rPr>
              <a:t>обеспечивает                    развитии личности     </a:t>
            </a:r>
            <a:r>
              <a:rPr lang="ru-RU" dirty="0">
                <a:latin typeface="Times New Roman"/>
                <a:ea typeface="Times New Roman"/>
              </a:rPr>
              <a:t>детей         </a:t>
            </a:r>
            <a:r>
              <a:rPr lang="ru-RU" dirty="0" smtClean="0">
                <a:latin typeface="Times New Roman"/>
                <a:ea typeface="Times New Roman"/>
              </a:rPr>
              <a:t>дошкольного возраста    </a:t>
            </a:r>
            <a:r>
              <a:rPr lang="ru-RU" dirty="0">
                <a:latin typeface="Times New Roman"/>
                <a:ea typeface="Times New Roman"/>
              </a:rPr>
              <a:t>в       различных       </a:t>
            </a:r>
            <a:r>
              <a:rPr lang="ru-RU" dirty="0" smtClean="0">
                <a:latin typeface="Times New Roman"/>
                <a:ea typeface="Times New Roman"/>
              </a:rPr>
              <a:t>видах общения </a:t>
            </a:r>
            <a:r>
              <a:rPr lang="ru-RU" dirty="0">
                <a:latin typeface="Times New Roman"/>
                <a:ea typeface="Times New Roman"/>
              </a:rPr>
              <a:t>и      </a:t>
            </a:r>
            <a:r>
              <a:rPr lang="ru-RU" dirty="0" smtClean="0">
                <a:latin typeface="Times New Roman"/>
                <a:ea typeface="Times New Roman"/>
              </a:rPr>
              <a:t>деятельности с учетом их возрастных,        индивидуальных психологических </a:t>
            </a:r>
            <a:r>
              <a:rPr lang="ru-RU" dirty="0">
                <a:latin typeface="Times New Roman"/>
                <a:ea typeface="Times New Roman"/>
              </a:rPr>
              <a:t>и </a:t>
            </a:r>
            <a:r>
              <a:rPr lang="ru-RU" dirty="0" smtClean="0">
                <a:latin typeface="Times New Roman"/>
                <a:ea typeface="Times New Roman"/>
              </a:rPr>
              <a:t>физиологических особенностей, </a:t>
            </a:r>
            <a:r>
              <a:rPr lang="ru-RU" sz="2200" dirty="0" smtClean="0">
                <a:latin typeface="Times New Roman"/>
                <a:ea typeface="Times New Roman"/>
              </a:rPr>
              <a:t>направлена </a:t>
            </a:r>
            <a:r>
              <a:rPr lang="ru-RU" sz="2200" dirty="0">
                <a:latin typeface="Times New Roman"/>
                <a:ea typeface="Times New Roman"/>
              </a:rPr>
              <a:t>на решение задач Стандарта</a:t>
            </a:r>
            <a:r>
              <a:rPr lang="ru-RU" sz="2200" b="1" dirty="0">
                <a:latin typeface="Times New Roman"/>
                <a:ea typeface="Times New Roman"/>
              </a:rPr>
              <a:t>.</a:t>
            </a:r>
            <a:endParaRPr lang="ru-RU" sz="12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619938" cy="205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059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1EA18E4303C94E809B01A760D6BEDF" ma:contentTypeVersion="0" ma:contentTypeDescription="Создание документа." ma:contentTypeScope="" ma:versionID="4c147aa1f02f7e30df4e9cf39dd40f95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94AC06B-B392-4D44-B00D-5DC21D3F781F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9108E60-722C-4700-B70D-32CCE94D2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9E8E00-A88F-42ED-85A8-DC61CDC82C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</TotalTime>
  <Words>1138</Words>
  <Application>Microsoft Office PowerPoint</Application>
  <PresentationFormat>Экран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    Ф Г О С  ДОШКОЛЬНОГО                        ОБРАЗОВАНИЯ</vt:lpstr>
      <vt:lpstr>ЧТО ТАКОЕ «СТАНДАРТ?» </vt:lpstr>
      <vt:lpstr>ФЕДЕРАЛЬНЫЙ ГОСУДАРСТВЕННЫЙ СТАНДАРТ ДОШКОЛЬНОГО ОБРАЗОВАНИЯ </vt:lpstr>
      <vt:lpstr>ФЕДЕРАЛЬНЫЙ ГОСУДАРСТВЕННЫЙ СТАНДАРТ ДОШКОЛЬНОГО ОБРАЗОВАНИЯ</vt:lpstr>
      <vt:lpstr>ФГОС     направлен    на достижение   целей:</vt:lpstr>
      <vt:lpstr>СТАНДАРТ НАПРАВЛЕН НА РЕАЛИЗАЦИЮ ЗАДАЧ: </vt:lpstr>
      <vt:lpstr>СТАНДАРТОМ УЧИТЫВАЮТСЯ</vt:lpstr>
      <vt:lpstr>ПРИНЦИПЫ ДОШКОЛЬНОГО ОБРАЗОВАНИЯ</vt:lpstr>
      <vt:lpstr>Презентация PowerPoint</vt:lpstr>
      <vt:lpstr> СОДЕРЖАНИЕ ПРОГРАММЫ</vt:lpstr>
      <vt:lpstr> СТАНДАРТ   ПРЕДЪЯВЛЯЕТ     ТРЕБОВАНИЯ    К          ОБРАЗОВАТЕЛЬНОЙ      СРЕДЕ,    КОТОРАЯ</vt:lpstr>
      <vt:lpstr> ТРЕБОВАНИЯ СТАНДАРТА К РЕЗУЛЬТАТАМ ОСВОЕНИЯ ПРОГРАММЫ  ПРЕДСТАВЛЕНЫ В ВИДЕ ЦЕЛЕВЫХ  ОРИЕНТИРОВ   ДОШКОЛЬНОГО ОБРАЗОВАНИЯ:</vt:lpstr>
      <vt:lpstr>ЦЕЛЕВЫЕ     ОРИЕНТИРЫ      НА   ЭТАПЕ ЗАВЕРШЕНИЯ ДОШКОЛЬНОГО    ОБРАЗОВАНИЯ: </vt:lpstr>
      <vt:lpstr>СОЦИАЛЬНЫЙ ПОТРЕТ РЕБЕНКА ДОШКОЛЬНИКА 6,5 – 7,8 ЛЕТ 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Ф Г О С  ДОШКОЛЬНОГО                        ОБРАЗОВАНИЯ</dc:title>
  <dc:creator>Rossanovi</dc:creator>
  <cp:lastModifiedBy>user</cp:lastModifiedBy>
  <cp:revision>6</cp:revision>
  <dcterms:created xsi:type="dcterms:W3CDTF">2014-04-08T16:15:38Z</dcterms:created>
  <dcterms:modified xsi:type="dcterms:W3CDTF">2017-11-28T13:18:04Z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0x010100501EA18E4303C94E809B01A760D6BEDF</vt:lpwstr>
  </property>
</Properties>
</file>