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8" r:id="rId3"/>
    <p:sldId id="260" r:id="rId4"/>
    <p:sldId id="261" r:id="rId5"/>
    <p:sldId id="263" r:id="rId6"/>
    <p:sldId id="265" r:id="rId7"/>
    <p:sldId id="266" r:id="rId8"/>
    <p:sldId id="281" r:id="rId9"/>
    <p:sldId id="282" r:id="rId10"/>
    <p:sldId id="269" r:id="rId11"/>
    <p:sldId id="270" r:id="rId12"/>
    <p:sldId id="271" r:id="rId13"/>
    <p:sldId id="276" r:id="rId14"/>
    <p:sldId id="272" r:id="rId15"/>
    <p:sldId id="275" r:id="rId16"/>
    <p:sldId id="259" r:id="rId17"/>
    <p:sldId id="280" r:id="rId18"/>
    <p:sldId id="277" r:id="rId19"/>
    <p:sldId id="284" r:id="rId20"/>
    <p:sldId id="285" r:id="rId21"/>
    <p:sldId id="268" r:id="rId22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2F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306580B-25CF-4D5C-B34D-B4F62291E25D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C52116-54E0-4B40-BC55-376740A2A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21E773-84CA-4D32-AB51-50F06581A4B6}" type="slidenum">
              <a:rPr lang="ru-RU" smtClean="0">
                <a:latin typeface="Arial" pitchFamily="34" charset="0"/>
              </a:rPr>
              <a:pPr/>
              <a:t>11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FCC9DF-85B0-408E-83D5-E6A3261EE618}" type="slidenum">
              <a:rPr lang="ru-RU" smtClean="0">
                <a:latin typeface="Arial" pitchFamily="34" charset="0"/>
              </a:rPr>
              <a:pPr/>
              <a:t>16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0067-B8ED-4357-A857-F14A76FBF04D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240F9-AFE9-4E0E-A3CC-42E25D964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6ABBF-51C4-4D05-A0D6-5FA7CF1B471B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D584-DE2A-4EA6-AE39-7E756FADC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EAA3-B2BC-46F2-BA48-0C9B34F7D67A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088BA-45F6-4615-90DE-1EDC7B6FD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6C5A1-7B0D-40CE-8605-B01A141901A3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2433-0099-4731-8ED0-F5293825B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7A48-8427-4885-93DD-15A8AE73C60C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859D6-4008-48ED-B2E7-91236096F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9B61-36A1-45AA-8741-C81EDDF63554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DE54E-47F8-46A2-BBFD-494891066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042F-4319-4835-AF0B-26836E0B6E3F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2379-216B-4542-8DEB-B7A82947B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1370D-C430-4BDC-A05D-3746D6F70C0A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98A9-47A7-4F59-9A89-6856121AD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B4E66-A57A-4846-996C-345C47DBDF3B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278E5-CEB7-4AC5-9234-64305B2FC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C6F82-CAC7-4271-A509-32D3794C506D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E40D7-4685-41B3-B6A5-41245EB61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6701F-E6D3-407C-8822-886C74AB94D3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1EEBF-6F38-4A0C-9DB3-2EB48AAB0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8137EF8-EBC2-4F1A-A8BE-6CC88358FFD4}" type="datetimeFigureOut">
              <a:rPr lang="ru-RU"/>
              <a:pPr>
                <a:defRPr/>
              </a:pPr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B48810C-5A41-42FD-89C9-F82726C1D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http://s60.radikal.ru/i169/0905/41/645e8e116ec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0"/>
            <a:ext cx="6096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29264"/>
            <a:ext cx="9144000" cy="1285908"/>
          </a:xfrm>
        </p:spPr>
        <p:txBody>
          <a:bodyPr rtlCol="0"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Правила</a:t>
            </a:r>
            <a:r>
              <a:rPr lang="en-US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дорожного</a:t>
            </a:r>
            <a:r>
              <a:rPr lang="en-US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движения </a:t>
            </a:r>
            <a:b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для</a:t>
            </a:r>
            <a:r>
              <a:rPr lang="en-US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велосипедистов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23728" y="0"/>
            <a:ext cx="5760640" cy="5000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</a:rPr>
              <a:t>МБОУ Васильевская МНОШ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" descr="http://www.roadsigns.ru/sch/default/Files/road_signs/preduprejdaychie_036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3929063"/>
            <a:ext cx="28575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6" descr="http://www.roadsigns.ru/sch/default/Files/road_signs/preduprejdaychie_024_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3929063"/>
            <a:ext cx="27146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http://www.roadsigns.ru/sch/default/Files/road_signs/preduprejdaychie_031_bi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3929063"/>
            <a:ext cx="271462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Заголовок 1"/>
          <p:cNvSpPr>
            <a:spLocks noGrp="1"/>
          </p:cNvSpPr>
          <p:nvPr>
            <p:ph type="title"/>
          </p:nvPr>
        </p:nvSpPr>
        <p:spPr>
          <a:xfrm>
            <a:off x="1357313" y="142875"/>
            <a:ext cx="6572250" cy="7969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Дорожные знаки</a:t>
            </a:r>
          </a:p>
        </p:txBody>
      </p:sp>
      <p:sp>
        <p:nvSpPr>
          <p:cNvPr id="11270" name="Содержимое 2"/>
          <p:cNvSpPr>
            <a:spLocks noGrp="1"/>
          </p:cNvSpPr>
          <p:nvPr>
            <p:ph idx="1"/>
          </p:nvPr>
        </p:nvSpPr>
        <p:spPr>
          <a:xfrm>
            <a:off x="142875" y="857250"/>
            <a:ext cx="8786813" cy="33575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ru-RU" smtClean="0"/>
              <a:t>    Из </a:t>
            </a:r>
            <a:r>
              <a:rPr lang="ru-RU" b="1" smtClean="0"/>
              <a:t>предупреждающих</a:t>
            </a:r>
            <a:r>
              <a:rPr lang="ru-RU" smtClean="0"/>
              <a:t> для велосипедистов в большей или меньшей степени важны все знаки, поэтому их надо знать. Большинство предупреждающих знаков имеют форму равностороннего треугольника с красной каймой и белым или желтым фоном.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8786813" cy="5911850"/>
          </a:xfrm>
        </p:spPr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ru-RU" smtClean="0"/>
              <a:t>    Из </a:t>
            </a:r>
            <a:r>
              <a:rPr lang="ru-RU" b="1" smtClean="0"/>
              <a:t>запрещающих знаков </a:t>
            </a:r>
            <a:r>
              <a:rPr lang="ru-RU" smtClean="0"/>
              <a:t>(большинство из них - круг с красной каймой и белым или желтым фоном) один конкретно адресован велосипедистам: </a:t>
            </a:r>
          </a:p>
          <a:p>
            <a:pPr eaLnBrk="1" hangingPunct="1"/>
            <a:r>
              <a:rPr lang="ru-RU" smtClean="0"/>
              <a:t>знак 3.9 «Движение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на велосипедах запрещено»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Кроме этого знака надо обращать внимание и на:</a:t>
            </a:r>
          </a:p>
          <a:p>
            <a:pPr eaLnBrk="1" hangingPunct="1"/>
            <a:r>
              <a:rPr lang="ru-RU" smtClean="0"/>
              <a:t>знак 3.1 «Въезд запрещен»</a:t>
            </a:r>
          </a:p>
        </p:txBody>
      </p:sp>
      <p:pic>
        <p:nvPicPr>
          <p:cNvPr id="12291" name="Рисунок 115" descr="Картинка 490 из 17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0" y="1857375"/>
            <a:ext cx="2071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http://www.roadsigns.ru/sch/default/Files/road_signs/zapreshaychie_001_bi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4643438"/>
            <a:ext cx="2000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2571750"/>
          </a:xfrm>
        </p:spPr>
        <p:txBody>
          <a:bodyPr/>
          <a:lstStyle/>
          <a:p>
            <a:pPr eaLnBrk="1" hangingPunct="1"/>
            <a:r>
              <a:rPr lang="ru-RU" smtClean="0"/>
              <a:t>Знак 3.17.2 «Опасность»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  <a:p>
            <a:pPr eaLnBrk="1" hangingPunct="1"/>
            <a:r>
              <a:rPr lang="ru-RU" smtClean="0"/>
              <a:t>Знак 3.18.1 «Поворот направо запрещен» </a:t>
            </a:r>
          </a:p>
          <a:p>
            <a:pPr eaLnBrk="1" hangingPunct="1"/>
            <a:r>
              <a:rPr lang="ru-RU" smtClean="0"/>
              <a:t>Знак 3.18.2 «Поворот налево запрещен»</a:t>
            </a:r>
          </a:p>
        </p:txBody>
      </p:sp>
      <p:pic>
        <p:nvPicPr>
          <p:cNvPr id="13315" name="Picture 2" descr="http://www.roadsigns.ru/sch/default/Files/road_signs/zapreshaychie_024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214313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http://www.roadsigns.ru/sch/default/Files/road_signs/zapreshaychie_025_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4143375"/>
            <a:ext cx="250031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http://www.roadsigns.ru/sch/default/Files/road_signs/zapreshaychie_026_big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5" y="4214813"/>
            <a:ext cx="250031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/>
            <a:r>
              <a:rPr lang="ru-RU" smtClean="0"/>
              <a:t>Знак 3.31 «Конец зоны всех ограничений»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  <a:p>
            <a:pPr eaLnBrk="1" hangingPunct="1"/>
            <a:r>
              <a:rPr lang="ru-RU" smtClean="0"/>
              <a:t>Знак 3.2 «Движение запрещено»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4339" name="Picture 2" descr="http://www.roadsigns.ru/sch/default/Files/road_signs/zapreshaychie_017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785813"/>
            <a:ext cx="250031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http://www.roadsigns.ru/sch/default/Files/road_signs/zapreshaychie_002_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3857625"/>
            <a:ext cx="2643187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8686800" cy="5911850"/>
          </a:xfrm>
        </p:spPr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ru-RU" smtClean="0"/>
              <a:t>    </a:t>
            </a:r>
            <a:r>
              <a:rPr lang="ru-RU" b="1" smtClean="0"/>
              <a:t>Предписывающие знаки</a:t>
            </a:r>
            <a:r>
              <a:rPr lang="ru-RU" smtClean="0"/>
              <a:t> важны для велосипедиста все, но особенно знак 4.5 «Велосипедная дорожка». Это - второй знак, адресованный конкретно велосипедистам. По велодорожке разрешается движение только на велосипедах и мопедах, а если отсутствует тротуар или пешеходная дорожка, то и пешеходов.</a:t>
            </a:r>
          </a:p>
        </p:txBody>
      </p:sp>
      <p:pic>
        <p:nvPicPr>
          <p:cNvPr id="15363" name="Picture 2" descr="http://www.roadsigns.ru/sch/default/Files/road_signs/predpisivaychie_011_bi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3" y="371475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643938" cy="5840413"/>
          </a:xfrm>
        </p:spPr>
        <p:txBody>
          <a:bodyPr/>
          <a:lstStyle/>
          <a:p>
            <a:pPr algn="just" eaLnBrk="1" hangingPunct="1"/>
            <a:r>
              <a:rPr lang="ru-RU" b="1" smtClean="0"/>
              <a:t>Информационно-указательные знаки </a:t>
            </a:r>
            <a:r>
              <a:rPr lang="ru-RU" smtClean="0"/>
              <a:t>к велосипедистам имеют отношение почти все .</a:t>
            </a:r>
          </a:p>
          <a:p>
            <a:pPr algn="just" eaLnBrk="1" hangingPunct="1"/>
            <a:r>
              <a:rPr lang="ru-RU" smtClean="0"/>
              <a:t>Некоторые </a:t>
            </a:r>
            <a:r>
              <a:rPr lang="ru-RU" b="1" smtClean="0"/>
              <a:t>знаки сервиса </a:t>
            </a:r>
            <a:r>
              <a:rPr lang="ru-RU" smtClean="0"/>
              <a:t>относятся к автомобильному транспорту. Остальные актуальны и для велосипедистов.</a:t>
            </a:r>
          </a:p>
        </p:txBody>
      </p:sp>
      <p:pic>
        <p:nvPicPr>
          <p:cNvPr id="16387" name="Picture 2" descr="http://www.roadsigns.ru/sch/default/Files/road_signs/Graphic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928938"/>
            <a:ext cx="2214563" cy="311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http://www.roadsigns.ru/sch/default/Files/road_signs/Graphic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3214688"/>
            <a:ext cx="22145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http://www.roadsigns.ru/sch/default/Files/road_signs/Graphic01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25" y="3571875"/>
            <a:ext cx="22860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http://www.roadsigns.ru/sch/default/Files/road_signs/informacionie_009_big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75" y="3000375"/>
            <a:ext cx="24288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0" descr="http://www.roadsigns.ru/sch/default/Files/road_signs/informacionie_037_big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5572125"/>
            <a:ext cx="2857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2" descr="http://www.roadsigns.ru/sch/default/Files/road_signs/ukazateli_001_big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3" y="3786188"/>
            <a:ext cx="20097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472487" cy="519747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/>
              <a:t>    Велосипедист, предполагающий осуществить поворот или остановиться, должен подавать </a:t>
            </a:r>
            <a:r>
              <a:rPr lang="ru-RU" b="1" smtClean="0"/>
              <a:t>определенные сигналы:</a:t>
            </a:r>
            <a:r>
              <a:rPr lang="ru-RU" smtClean="0"/>
              <a:t> </a:t>
            </a:r>
          </a:p>
          <a:p>
            <a:pPr eaLnBrk="1" hangingPunct="1"/>
            <a:r>
              <a:rPr lang="ru-RU" smtClean="0"/>
              <a:t>сигналу левого поворота соответствует вытянутая в сторону левая рука, </a:t>
            </a:r>
          </a:p>
          <a:p>
            <a:pPr eaLnBrk="1" hangingPunct="1"/>
            <a:r>
              <a:rPr lang="ru-RU" smtClean="0"/>
              <a:t>сигналу правого поворота соответствует вытянутая в сторону правая рука,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 ( или согнутая в 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 локте вверх  левая рука)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</a:t>
            </a:r>
          </a:p>
        </p:txBody>
      </p:sp>
      <p:pic>
        <p:nvPicPr>
          <p:cNvPr id="17412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print"/>
          <a:srcRect r="67188"/>
          <a:stretch>
            <a:fillRect/>
          </a:stretch>
        </p:blipFill>
        <p:spPr bwMode="auto">
          <a:xfrm>
            <a:off x="7643813" y="2357438"/>
            <a:ext cx="12858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4" cstate="print"/>
          <a:srcRect l="67188"/>
          <a:stretch>
            <a:fillRect/>
          </a:stretch>
        </p:blipFill>
        <p:spPr bwMode="auto">
          <a:xfrm>
            <a:off x="7143750" y="4143375"/>
            <a:ext cx="1285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print"/>
          <a:srcRect l="32813" r="39063"/>
          <a:stretch>
            <a:fillRect/>
          </a:stretch>
        </p:blipFill>
        <p:spPr bwMode="auto">
          <a:xfrm>
            <a:off x="5143500" y="5000625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4643437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mtClean="0"/>
              <a:t>Правила допускают при повороте поднимать противоположную относительно направления поворота руку, согнутую в локте под прямым углом вверх, но для того, чтобы ваши жесты были поняты однозначно, </a:t>
            </a:r>
            <a:r>
              <a:rPr lang="ru-RU" b="1" smtClean="0"/>
              <a:t>рекомендуется вытягивать руку в сторону поворота</a:t>
            </a:r>
            <a:r>
              <a:rPr lang="ru-RU" smtClean="0"/>
              <a:t>, поскольку велосипедисту в общем-то безразлично, какую руку отрывать от руля.</a:t>
            </a:r>
          </a:p>
        </p:txBody>
      </p:sp>
      <p:pic>
        <p:nvPicPr>
          <p:cNvPr id="18436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2" cstate="print"/>
          <a:srcRect l="67188"/>
          <a:stretch>
            <a:fillRect/>
          </a:stretch>
        </p:blipFill>
        <p:spPr bwMode="auto">
          <a:xfrm>
            <a:off x="5072063" y="5214938"/>
            <a:ext cx="13573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3" cstate="print"/>
          <a:srcRect l="32813" r="39063"/>
          <a:stretch>
            <a:fillRect/>
          </a:stretch>
        </p:blipFill>
        <p:spPr bwMode="auto">
          <a:xfrm>
            <a:off x="2428875" y="5286375"/>
            <a:ext cx="1285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2357438" y="5357812"/>
            <a:ext cx="1428750" cy="1285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357438" y="5357812"/>
            <a:ext cx="1428750" cy="12858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Сигналы велосипедиста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ru-RU" smtClean="0"/>
              <a:t>сигнал торможения подается 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mtClean="0"/>
              <a:t>    поднятой вверх рукой. </a:t>
            </a:r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  <a:p>
            <a:pPr algn="ctr" eaLnBrk="1" hangingPunct="1">
              <a:buFont typeface="Arial" pitchFamily="34" charset="0"/>
              <a:buNone/>
            </a:pPr>
            <a:r>
              <a:rPr lang="ru-RU" smtClean="0"/>
              <a:t>Подача сигнала рукой должна производиться </a:t>
            </a:r>
            <a:r>
              <a:rPr lang="ru-RU" b="1" smtClean="0"/>
              <a:t>заблаговременно </a:t>
            </a:r>
            <a:r>
              <a:rPr lang="ru-RU" smtClean="0"/>
              <a:t>до начала выполнения маневра и может быть прекращена непосредственно перед выполнением маневра.</a:t>
            </a:r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9460" name="Рисунок 4" descr="http://www.s-medved.com/user/image/pubs/ci001.gif"/>
          <p:cNvPicPr>
            <a:picLocks noChangeAspect="1" noChangeArrowheads="1"/>
          </p:cNvPicPr>
          <p:nvPr/>
        </p:nvPicPr>
        <p:blipFill>
          <a:blip r:embed="rId2" cstate="print"/>
          <a:srcRect l="44063" r="39063"/>
          <a:stretch>
            <a:fillRect/>
          </a:stretch>
        </p:blipFill>
        <p:spPr bwMode="auto">
          <a:xfrm>
            <a:off x="7286625" y="1571625"/>
            <a:ext cx="857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5" descr="http://www.s-medved.com/user/image/pubs/ci001.gif"/>
          <p:cNvPicPr>
            <a:picLocks noChangeAspect="1" noChangeArrowheads="1"/>
          </p:cNvPicPr>
          <p:nvPr/>
        </p:nvPicPr>
        <p:blipFill>
          <a:blip r:embed="rId2" cstate="print"/>
          <a:srcRect l="32813" r="60155"/>
          <a:stretch>
            <a:fillRect/>
          </a:stretch>
        </p:blipFill>
        <p:spPr bwMode="auto">
          <a:xfrm>
            <a:off x="7000875" y="1428750"/>
            <a:ext cx="357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472487" cy="591185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mtClean="0"/>
              <a:t>   По статистическим данным, велосипедист на дороге подвергается в пять раз большему риску попасть в дорожно-транспортное происшествие, чем водитель автомобиля. Анализ несчастных случаев с участием велосипедистов показывает, что большин-ство из них происходит в результате явного пренебрежения велосипедистами правилами маневрирования на дорогах, своевременной подачей предупреждающих сигналов и правом преимущественного проезда других транспортных средств.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357188" y="2428875"/>
            <a:ext cx="8286750" cy="4143375"/>
          </a:xfrm>
        </p:spPr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en-US" b="1" smtClean="0"/>
              <a:t>    </a:t>
            </a:r>
            <a:r>
              <a:rPr lang="ru-RU" b="1" smtClean="0"/>
              <a:t>Давайте, не будем забывать о том, что велосипед – это тоже транспортное средство.</a:t>
            </a:r>
            <a:endParaRPr lang="ru-RU" smtClean="0"/>
          </a:p>
          <a:p>
            <a:pPr algn="just" eaLnBrk="1" hangingPunct="1">
              <a:buFont typeface="Arial" pitchFamily="34" charset="0"/>
              <a:buNone/>
            </a:pPr>
            <a:r>
              <a:rPr lang="en-US" smtClean="0"/>
              <a:t>    </a:t>
            </a:r>
            <a:r>
              <a:rPr lang="ru-RU" smtClean="0"/>
              <a:t>А это значит, что правилами дорожного движения оговорено, что минимальный возраст для управления на общественных дорогах велосипедом должен составлять 14 полных лет.</a:t>
            </a:r>
          </a:p>
          <a:p>
            <a:pPr eaLnBrk="1" hangingPunct="1"/>
            <a:endParaRPr lang="ru-RU" smtClean="0"/>
          </a:p>
        </p:txBody>
      </p:sp>
      <p:pic>
        <p:nvPicPr>
          <p:cNvPr id="3075" name="Рисунок 79" descr="http://www.igra-anekdot.ru/ris/velosiped/velosiped-0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642938"/>
            <a:ext cx="17478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Рисунок 85" descr="http://www.igra-anekdot.ru/ris/velosiped/velosiped-00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642938"/>
            <a:ext cx="16764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154" descr="http://www.igra-anekdot.ru/ris/velosiped/velosiped-00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13" y="642938"/>
            <a:ext cx="22145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mtClean="0"/>
              <a:t>Поэтому обязательным условием езды по улицам и дорогам является четкое знание велосипедистом </a:t>
            </a:r>
          </a:p>
          <a:p>
            <a:pPr algn="ctr">
              <a:buFont typeface="Arial" pitchFamily="34" charset="0"/>
              <a:buNone/>
            </a:pPr>
            <a:r>
              <a:rPr lang="ru-RU" b="1" smtClean="0"/>
              <a:t>«Правил дорожного движения» </a:t>
            </a:r>
          </a:p>
          <a:p>
            <a:pPr algn="ctr">
              <a:buFont typeface="Arial" pitchFamily="34" charset="0"/>
              <a:buNone/>
            </a:pPr>
            <a:r>
              <a:rPr lang="ru-RU" smtClean="0"/>
              <a:t>и строгое выполнение их требований. </a:t>
            </a:r>
          </a:p>
        </p:txBody>
      </p:sp>
      <p:pic>
        <p:nvPicPr>
          <p:cNvPr id="21507" name="Рисунок 112" descr="http://www.igra-anekdot.ru/ris/velosiped/velosiped-00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3429000"/>
            <a:ext cx="2667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Использованные источники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en-US" smtClean="0"/>
              <a:t>http://velokat.ru/pravila.html</a:t>
            </a:r>
            <a:endParaRPr lang="ru-RU" smtClean="0"/>
          </a:p>
          <a:p>
            <a:pPr eaLnBrk="1" hangingPunct="1"/>
            <a:r>
              <a:rPr lang="en-US" smtClean="0"/>
              <a:t>http://velotur.kiev.ua/pdd.htm</a:t>
            </a:r>
            <a:endParaRPr lang="ru-RU" smtClean="0"/>
          </a:p>
          <a:p>
            <a:pPr eaLnBrk="1" hangingPunct="1"/>
            <a:r>
              <a:rPr lang="en-US" smtClean="0"/>
              <a:t>http://roadsigns.ru/sings/warning/</a:t>
            </a:r>
          </a:p>
          <a:p>
            <a:pPr eaLnBrk="1" hangingPunct="1"/>
            <a:r>
              <a:rPr lang="en-US" smtClean="0"/>
              <a:t>http://www.free-lancers.net/users/krutikov/projects/252989/</a:t>
            </a:r>
          </a:p>
          <a:p>
            <a:pPr eaLnBrk="1" hangingPunct="1"/>
            <a:r>
              <a:rPr lang="en-US" smtClean="0"/>
              <a:t>http://win-web.ru/clip/view/velo-2.html</a:t>
            </a:r>
          </a:p>
          <a:p>
            <a:pPr eaLnBrk="1" hangingPunct="1"/>
            <a:r>
              <a:rPr lang="en-US" smtClean="0"/>
              <a:t>http://www.clipartov.net/show-315-2.html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22532" name="Рисунок 91" descr="http://www.igra-anekdot.ru/ris/velosiped/velosiped-0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1125538"/>
            <a:ext cx="1905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106" descr="http://www.igra-anekdot.ru/ris/velosiped/velosiped-00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4941888"/>
            <a:ext cx="19526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Рисунок 94" descr="http://www.igra-anekdot.ru/ris/velosiped/velosiped-00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4941888"/>
            <a:ext cx="1736725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4471988" cy="6215062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en-US" smtClean="0"/>
              <a:t>    </a:t>
            </a:r>
            <a:r>
              <a:rPr lang="ru-RU" smtClean="0"/>
              <a:t>Таким образом, лицо, управляющее велосипедом, должно: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mtClean="0"/>
              <a:t>    </a:t>
            </a:r>
            <a:r>
              <a:rPr lang="ru-RU" b="1" smtClean="0"/>
              <a:t>проверить техническое состояние транспортного средства, в особенности рулевого управления и тормозной системы.</a:t>
            </a:r>
          </a:p>
          <a:p>
            <a:pPr algn="ctr" eaLnBrk="1" hangingPunct="1"/>
            <a:endParaRPr lang="ru-RU" smtClean="0"/>
          </a:p>
        </p:txBody>
      </p:sp>
      <p:pic>
        <p:nvPicPr>
          <p:cNvPr id="4099" name="Рисунок 76" descr="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38" y="1428750"/>
            <a:ext cx="31337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03" descr="http://www.igra-anekdot.ru/ris/velosiped/velosiped-00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4572000"/>
            <a:ext cx="17430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14313" y="428625"/>
            <a:ext cx="8443912" cy="28575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ru-RU" smtClean="0"/>
              <a:t>Движение</a:t>
            </a:r>
            <a:r>
              <a:rPr lang="en-US" smtClean="0"/>
              <a:t> </a:t>
            </a:r>
            <a:r>
              <a:rPr lang="ru-RU" smtClean="0"/>
              <a:t>велосипеда должно осуществляться </a:t>
            </a:r>
            <a:r>
              <a:rPr lang="ru-RU" b="1" smtClean="0"/>
              <a:t>только </a:t>
            </a:r>
            <a:r>
              <a:rPr lang="ru-RU" smtClean="0"/>
              <a:t>по крайней правой полосе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ru-RU" smtClean="0"/>
              <a:t>(не далее 1-ого метра от бордюра). </a:t>
            </a:r>
            <a:endParaRPr lang="en-US" smtClean="0"/>
          </a:p>
          <a:p>
            <a:pPr algn="ctr" eaLnBrk="1" hangingPunct="1">
              <a:buFont typeface="Arial" pitchFamily="34" charset="0"/>
              <a:buNone/>
            </a:pPr>
            <a:r>
              <a:rPr lang="ru-RU" smtClean="0"/>
              <a:t>На тротуары и пешеходные дорожки разрешается заезжать, если это не создаст помех пешеходам.</a:t>
            </a:r>
          </a:p>
          <a:p>
            <a:pPr eaLnBrk="1" hangingPunct="1"/>
            <a:endParaRPr lang="ru-RU" smtClean="0"/>
          </a:p>
        </p:txBody>
      </p:sp>
      <p:pic>
        <p:nvPicPr>
          <p:cNvPr id="5124" name="Рисунок 124" descr="http://www.igra-anekdot.ru/ris/velosiped/velosiped-0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4357688"/>
            <a:ext cx="16668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 rot="10800000" flipH="1">
            <a:off x="2428875" y="5286375"/>
            <a:ext cx="16668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5143500" y="5286375"/>
            <a:ext cx="12144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000125" y="6357938"/>
            <a:ext cx="1500188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214813" y="6357938"/>
            <a:ext cx="1428750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7358063" y="6357938"/>
            <a:ext cx="1357312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572375" y="5286375"/>
            <a:ext cx="9525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785813" y="5286375"/>
            <a:ext cx="16668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>
            <a:off x="785813" y="5214938"/>
            <a:ext cx="1666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H="1">
            <a:off x="2428875" y="5214938"/>
            <a:ext cx="1666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143500" y="5214938"/>
            <a:ext cx="1500188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500938" y="5214938"/>
            <a:ext cx="100012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214438" y="6143625"/>
            <a:ext cx="27146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1964531" y="5822157"/>
            <a:ext cx="357187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2321719" y="5322094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39" name="Прямоугольник 47"/>
          <p:cNvSpPr>
            <a:spLocks noChangeArrowheads="1"/>
          </p:cNvSpPr>
          <p:nvPr/>
        </p:nvSpPr>
        <p:spPr bwMode="auto">
          <a:xfrm>
            <a:off x="1143000" y="5500688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1 метр </a:t>
            </a:r>
          </a:p>
        </p:txBody>
      </p:sp>
      <p:pic>
        <p:nvPicPr>
          <p:cNvPr id="5140" name="Рисунок 50" descr="Картинка 4 из 3300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75" y="3143250"/>
            <a:ext cx="14954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Рисунок 52" descr="Картинка 4 из 3300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75" y="3714750"/>
            <a:ext cx="8572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Прямая соединительная линия 59"/>
          <p:cNvCxnSpPr/>
          <p:nvPr/>
        </p:nvCxnSpPr>
        <p:spPr>
          <a:xfrm>
            <a:off x="4071938" y="5214938"/>
            <a:ext cx="642937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929438" y="5214938"/>
            <a:ext cx="142875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7000875" y="5286375"/>
            <a:ext cx="714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285750" y="357188"/>
            <a:ext cx="8401050" cy="3286125"/>
          </a:xfrm>
        </p:spPr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en-US" smtClean="0"/>
              <a:t>    </a:t>
            </a:r>
            <a:r>
              <a:rPr lang="ru-RU" smtClean="0"/>
              <a:t>В правилах также отмечено, что перевозить детей на велосипеде разрешено:</a:t>
            </a:r>
          </a:p>
          <a:p>
            <a:pPr algn="just" eaLnBrk="1" hangingPunct="1"/>
            <a:r>
              <a:rPr lang="ru-RU" smtClean="0"/>
              <a:t>если ребёнку меньше 7 лет;</a:t>
            </a:r>
          </a:p>
          <a:p>
            <a:pPr algn="just" eaLnBrk="1" hangingPunct="1"/>
            <a:r>
              <a:rPr lang="ru-RU" smtClean="0"/>
              <a:t>в случае наличия дополнительного специального сиденья, оборудованного надёжными подножками.</a:t>
            </a:r>
          </a:p>
          <a:p>
            <a:pPr eaLnBrk="1" hangingPunct="1"/>
            <a:endParaRPr lang="ru-RU" smtClean="0"/>
          </a:p>
        </p:txBody>
      </p:sp>
      <p:pic>
        <p:nvPicPr>
          <p:cNvPr id="6147" name="Рисунок 121" descr="http://www.igra-anekdot.ru/ris/velosiped/velosiped-00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38" y="3857625"/>
            <a:ext cx="25717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139" descr="http://www.igra-anekdot.ru/ris/velosiped/velosiped-00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3929063"/>
            <a:ext cx="30527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58" descr="tit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4286250"/>
            <a:ext cx="264318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Рисунок 130" descr="http://www.igra-anekdot.ru/ris/velosiped/velosiped-00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4214813"/>
            <a:ext cx="16478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40005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dirty="0" smtClean="0"/>
              <a:t>    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Запрещается: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 smtClean="0"/>
              <a:t>Ездить, если неисправна тормозная система или рулевое управление.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 smtClean="0"/>
              <a:t>Перевозить   груз,   выступающий   за    габариты велосипеда, мешающий управлению, более чем на 0,5 м.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dirty="0" smtClean="0"/>
              <a:t>Ездить, не держась за руль хотя бы одной рукой.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dirty="0" smtClean="0"/>
          </a:p>
        </p:txBody>
      </p:sp>
      <p:pic>
        <p:nvPicPr>
          <p:cNvPr id="7173" name="Рисунок 109" descr="http://www.igra-anekdot.ru/ris/velosiped/velosiped-003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00" y="4286250"/>
            <a:ext cx="22860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00062" y="4429126"/>
            <a:ext cx="2214563" cy="16430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64344" y="4464844"/>
            <a:ext cx="2143125" cy="16430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3178969" y="4107657"/>
            <a:ext cx="2143125" cy="23574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3214688" y="4286250"/>
            <a:ext cx="2286000" cy="2143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143625" y="4286250"/>
            <a:ext cx="2643188" cy="2071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V="1">
            <a:off x="6143625" y="4286250"/>
            <a:ext cx="2643188" cy="20716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2" cstate="print"/>
          <a:srcRect l="41502" t="88510"/>
          <a:stretch>
            <a:fillRect/>
          </a:stretch>
        </p:blipFill>
        <p:spPr bwMode="auto">
          <a:xfrm>
            <a:off x="6357938" y="6357938"/>
            <a:ext cx="14097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85750" y="214313"/>
            <a:ext cx="8643938" cy="4357687"/>
          </a:xfrm>
        </p:spPr>
        <p:txBody>
          <a:bodyPr/>
          <a:lstStyle/>
          <a:p>
            <a:pPr algn="just" eaLnBrk="1" hangingPunct="1"/>
            <a:r>
              <a:rPr lang="ru-RU" smtClean="0"/>
              <a:t>Запрещается буксировка велосипеда, за исключением буксировкой прицепом.</a:t>
            </a:r>
          </a:p>
          <a:p>
            <a:pPr algn="just" eaLnBrk="1" hangingPunct="1"/>
            <a:r>
              <a:rPr lang="ru-RU" smtClean="0"/>
              <a:t>Запрещается поворачивать налево или разворачиваться на дорогах с трамвайным движением и на дорогах, имеющих более одной полосы для движения в данном направлении; </a:t>
            </a:r>
          </a:p>
          <a:p>
            <a:pPr algn="just" eaLnBrk="1" hangingPunct="1"/>
            <a:r>
              <a:rPr lang="ru-RU" smtClean="0"/>
              <a:t>Запрещается ехать по основной дороге, если рядом есть велосипедная дорожка.</a:t>
            </a:r>
          </a:p>
        </p:txBody>
      </p:sp>
      <p:pic>
        <p:nvPicPr>
          <p:cNvPr id="8196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5072063"/>
            <a:ext cx="24098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http://www.roadsigns.ru/sch/default/Files/road_signs/predpisivaychie_011_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8" y="4929188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Рисунок 97" descr="http://www.igra-anekdot.ru/ris/velosiped/velosiped-0028.jpg"/>
          <p:cNvPicPr>
            <a:picLocks noChangeAspect="1" noChangeArrowheads="1"/>
          </p:cNvPicPr>
          <p:nvPr/>
        </p:nvPicPr>
        <p:blipFill>
          <a:blip r:embed="rId2" cstate="print"/>
          <a:srcRect l="41502" t="88510"/>
          <a:stretch>
            <a:fillRect/>
          </a:stretch>
        </p:blipFill>
        <p:spPr bwMode="auto">
          <a:xfrm>
            <a:off x="1785938" y="6357938"/>
            <a:ext cx="1409700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>
            <a:stCxn id="8198" idx="2"/>
          </p:cNvCxnSpPr>
          <p:nvPr/>
        </p:nvCxnSpPr>
        <p:spPr>
          <a:xfrm rot="5400000">
            <a:off x="2177256" y="5965032"/>
            <a:ext cx="93027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200" name="Рисунок 127" descr="http://www.igra-anekdot.ru/ris/velosiped/velosiped-00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688" y="5072063"/>
            <a:ext cx="10001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472488" cy="4929188"/>
          </a:xfrm>
        </p:spPr>
        <p:txBody>
          <a:bodyPr/>
          <a:lstStyle/>
          <a:p>
            <a:pPr algn="just"/>
            <a:r>
              <a:rPr lang="ru-RU" smtClean="0"/>
              <a:t>При поломке велосипеда нужно вести его по дороге, идя в попутном направлении движения транспорта.</a:t>
            </a:r>
          </a:p>
          <a:p>
            <a:pPr algn="just"/>
            <a:r>
              <a:rPr lang="ru-RU" smtClean="0"/>
              <a:t>На нерегулируемом пересечении велоси-педной дорожки с дорогой (если это пересечение не на перекрестке) велосипедисты должны уступить дорогу транспортным средствам, движущимся по этой дороге.  </a:t>
            </a:r>
          </a:p>
          <a:p>
            <a:endParaRPr lang="ru-RU" smtClean="0"/>
          </a:p>
        </p:txBody>
      </p:sp>
      <p:pic>
        <p:nvPicPr>
          <p:cNvPr id="9219" name="Рисунок 115" descr="http://www.igra-anekdot.ru/ris/velosiped/velosiped-0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4786313"/>
            <a:ext cx="2143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Рисунок 148" descr="http://www.igra-anekdot.ru/ris/velosiped/velosiped-00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4857750"/>
            <a:ext cx="19621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3571875"/>
          </a:xfrm>
        </p:spPr>
        <p:txBody>
          <a:bodyPr/>
          <a:lstStyle/>
          <a:p>
            <a:pPr algn="just"/>
            <a:r>
              <a:rPr lang="ru-RU" smtClean="0"/>
              <a:t>Предписание, касающееся велосипедных групп,  гласит: колонны велосипедистов при движении по проезжей части должны быть разделены на группы по 10 велосипе-дистов. Расстояние между группами должно составлять 80-100 метров.</a:t>
            </a:r>
          </a:p>
        </p:txBody>
      </p:sp>
      <p:pic>
        <p:nvPicPr>
          <p:cNvPr id="10243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Рисунок 100" descr="http://www.igra-anekdot.ru/ris/velosiped/velosiped-0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25" y="4214813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Левая фигурная скобка 20"/>
          <p:cNvSpPr/>
          <p:nvPr/>
        </p:nvSpPr>
        <p:spPr>
          <a:xfrm rot="16200000">
            <a:off x="4357688" y="1428750"/>
            <a:ext cx="285750" cy="8572500"/>
          </a:xfrm>
          <a:prstGeom prst="leftBrace">
            <a:avLst>
              <a:gd name="adj1" fmla="val 8333"/>
              <a:gd name="adj2" fmla="val 4989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54" name="Прямоугольник 21"/>
          <p:cNvSpPr>
            <a:spLocks noChangeArrowheads="1"/>
          </p:cNvSpPr>
          <p:nvPr/>
        </p:nvSpPr>
        <p:spPr bwMode="auto">
          <a:xfrm>
            <a:off x="2643188" y="6000750"/>
            <a:ext cx="3640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10 велосипедистов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02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Правила  дорожного  движения &amp;#x0D;&amp;#x0A;для  велосипедистов&amp;quot;&quot;/&gt;&lt;property id=&quot;20307&quot; value=&quot;256&quot;/&gt;&lt;/object&gt;&lt;object type=&quot;3&quot; unique_id=&quot;10030&quot;&gt;&lt;property id=&quot;20148&quot; value=&quot;5&quot;/&gt;&lt;property id=&quot;20300&quot; value=&quot;Slide 2&quot;/&gt;&lt;property id=&quot;20307&quot; value=&quot;258&quot;/&gt;&lt;/object&gt;&lt;object type=&quot;3&quot; unique_id=&quot;10031&quot;&gt;&lt;property id=&quot;20148&quot; value=&quot;5&quot;/&gt;&lt;property id=&quot;20300&quot; value=&quot;Slide 3&quot;/&gt;&lt;property id=&quot;20307&quot; value=&quot;260&quot;/&gt;&lt;/object&gt;&lt;object type=&quot;3&quot; unique_id=&quot;10032&quot;&gt;&lt;property id=&quot;20148&quot; value=&quot;5&quot;/&gt;&lt;property id=&quot;20300&quot; value=&quot;Slide 4&quot;/&gt;&lt;property id=&quot;20307&quot; value=&quot;261&quot;/&gt;&lt;/object&gt;&lt;object type=&quot;3&quot; unique_id=&quot;10034&quot;&gt;&lt;property id=&quot;20148&quot; value=&quot;5&quot;/&gt;&lt;property id=&quot;20300&quot; value=&quot;Slide 5&quot;/&gt;&lt;property id=&quot;20307&quot; value=&quot;263&quot;/&gt;&lt;/object&gt;&lt;object type=&quot;3&quot; unique_id=&quot;10035&quot;&gt;&lt;property id=&quot;20148&quot; value=&quot;5&quot;/&gt;&lt;property id=&quot;20300&quot; value=&quot;Slide 16 - &amp;quot;Сигналы велосипедиста&amp;quot;&quot;/&gt;&lt;property id=&quot;20307&quot; value=&quot;259&quot;/&gt;&lt;/object&gt;&lt;object type=&quot;3&quot; unique_id=&quot;10166&quot;&gt;&lt;property id=&quot;20148&quot; value=&quot;5&quot;/&gt;&lt;property id=&quot;20300&quot; value=&quot;Slide 6&quot;/&gt;&lt;property id=&quot;20307&quot; value=&quot;265&quot;/&gt;&lt;/object&gt;&lt;object type=&quot;3&quot; unique_id=&quot;10167&quot;&gt;&lt;property id=&quot;20148&quot; value=&quot;5&quot;/&gt;&lt;property id=&quot;20300&quot; value=&quot;Slide 7&quot;/&gt;&lt;property id=&quot;20307&quot; value=&quot;266&quot;/&gt;&lt;/object&gt;&lt;object type=&quot;3&quot; unique_id=&quot;10168&quot;&gt;&lt;property id=&quot;20148&quot; value=&quot;5&quot;/&gt;&lt;property id=&quot;20300&quot; value=&quot;Slide 10 - &amp;quot;Дорожные знаки&amp;quot;&quot;/&gt;&lt;property id=&quot;20307&quot; value=&quot;269&quot;/&gt;&lt;/object&gt;&lt;object type=&quot;3&quot; unique_id=&quot;10169&quot;&gt;&lt;property id=&quot;20148&quot; value=&quot;5&quot;/&gt;&lt;property id=&quot;20300&quot; value=&quot;Slide 11&quot;/&gt;&lt;property id=&quot;20307&quot; value=&quot;270&quot;/&gt;&lt;/object&gt;&lt;object type=&quot;3&quot; unique_id=&quot;10170&quot;&gt;&lt;property id=&quot;20148&quot; value=&quot;5&quot;/&gt;&lt;property id=&quot;20300&quot; value=&quot;Slide 12&quot;/&gt;&lt;property id=&quot;20307&quot; value=&quot;271&quot;/&gt;&lt;/object&gt;&lt;object type=&quot;3&quot; unique_id=&quot;10171&quot;&gt;&lt;property id=&quot;20148&quot; value=&quot;5&quot;/&gt;&lt;property id=&quot;20300&quot; value=&quot;Slide 13&quot;/&gt;&lt;property id=&quot;20307&quot; value=&quot;276&quot;/&gt;&lt;/object&gt;&lt;object type=&quot;3&quot; unique_id=&quot;10172&quot;&gt;&lt;property id=&quot;20148&quot; value=&quot;5&quot;/&gt;&lt;property id=&quot;20300&quot; value=&quot;Slide 14&quot;/&gt;&lt;property id=&quot;20307&quot; value=&quot;272&quot;/&gt;&lt;/object&gt;&lt;object type=&quot;3&quot; unique_id=&quot;10173&quot;&gt;&lt;property id=&quot;20148&quot; value=&quot;5&quot;/&gt;&lt;property id=&quot;20300&quot; value=&quot;Slide 15&quot;/&gt;&lt;property id=&quot;20307&quot; value=&quot;275&quot;/&gt;&lt;/object&gt;&lt;object type=&quot;3&quot; unique_id=&quot;10178&quot;&gt;&lt;property id=&quot;20148&quot; value=&quot;5&quot;/&gt;&lt;property id=&quot;20300&quot; value=&quot;Slide 21 - &amp;quot;Использованные источники&amp;quot;&quot;/&gt;&lt;property id=&quot;20307&quot; value=&quot;268&quot;/&gt;&lt;/object&gt;&lt;object type=&quot;3&quot; unique_id=&quot;10269&quot;&gt;&lt;property id=&quot;20148&quot; value=&quot;5&quot;/&gt;&lt;property id=&quot;20300&quot; value=&quot;Slide 18 - &amp;quot;Сигналы велосипедиста&amp;quot;&quot;/&gt;&lt;property id=&quot;20307&quot; value=&quot;277&quot;/&gt;&lt;/object&gt;&lt;object type=&quot;3&quot; unique_id=&quot;10477&quot;&gt;&lt;property id=&quot;20148&quot; value=&quot;5&quot;/&gt;&lt;property id=&quot;20300&quot; value=&quot;Slide 8&quot;/&gt;&lt;property id=&quot;20307&quot; value=&quot;281&quot;/&gt;&lt;/object&gt;&lt;object type=&quot;3&quot; unique_id=&quot;10478&quot;&gt;&lt;property id=&quot;20148&quot; value=&quot;5&quot;/&gt;&lt;property id=&quot;20300&quot; value=&quot;Slide 9&quot;/&gt;&lt;property id=&quot;20307&quot; value=&quot;282&quot;/&gt;&lt;/object&gt;&lt;object type=&quot;3&quot; unique_id=&quot;10479&quot;&gt;&lt;property id=&quot;20148&quot; value=&quot;5&quot;/&gt;&lt;property id=&quot;20300&quot; value=&quot;Slide 17 - &amp;quot;Сигналы велосипедиста&amp;quot;&quot;/&gt;&lt;property id=&quot;20307&quot; value=&quot;280&quot;/&gt;&lt;/object&gt;&lt;object type=&quot;3&quot; unique_id=&quot;10481&quot;&gt;&lt;property id=&quot;20148&quot; value=&quot;5&quot;/&gt;&lt;property id=&quot;20300&quot; value=&quot;Slide 22 - &amp;quot;Авторская страничка&amp;quot;&quot;/&gt;&lt;property id=&quot;20307&quot; value=&quot;283&quot;/&gt;&lt;/object&gt;&lt;object type=&quot;3&quot; unique_id=&quot;12286&quot;&gt;&lt;property id=&quot;20148&quot; value=&quot;5&quot;/&gt;&lt;property id=&quot;20300&quot; value=&quot;Slide 19&quot;/&gt;&lt;property id=&quot;20307&quot; value=&quot;284&quot;/&gt;&lt;/object&gt;&lt;object type=&quot;3&quot; unique_id=&quot;12287&quot;&gt;&lt;property id=&quot;20148&quot; value=&quot;5&quot;/&gt;&lt;property id=&quot;20300&quot; value=&quot;Slide 20&quot;/&gt;&lt;property id=&quot;20307&quot; value=&quot;28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561</TotalTime>
  <Words>710</Words>
  <Application>Microsoft Office PowerPoint</Application>
  <PresentationFormat>Экран (4:3)</PresentationFormat>
  <Paragraphs>74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Правила  дорожного  движения  для  велосипедистов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Дорожные знаки</vt:lpstr>
      <vt:lpstr>Слайд 11</vt:lpstr>
      <vt:lpstr>Слайд 12</vt:lpstr>
      <vt:lpstr>Слайд 13</vt:lpstr>
      <vt:lpstr>Слайд 14</vt:lpstr>
      <vt:lpstr>Слайд 15</vt:lpstr>
      <vt:lpstr>Сигналы велосипедиста</vt:lpstr>
      <vt:lpstr>Сигналы велосипедиста</vt:lpstr>
      <vt:lpstr>Сигналы велосипедиста</vt:lpstr>
      <vt:lpstr>Слайд 19</vt:lpstr>
      <vt:lpstr>Слайд 20</vt:lpstr>
      <vt:lpstr>Использованные 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  для велосипедистов</dc:title>
  <dc:creator>Zver</dc:creator>
  <cp:lastModifiedBy>Пользователь</cp:lastModifiedBy>
  <cp:revision>59</cp:revision>
  <dcterms:created xsi:type="dcterms:W3CDTF">2009-07-29T10:46:25Z</dcterms:created>
  <dcterms:modified xsi:type="dcterms:W3CDTF">2017-11-21T21:11:32Z</dcterms:modified>
</cp:coreProperties>
</file>